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8" r:id="rId3"/>
    <p:sldId id="257" r:id="rId4"/>
    <p:sldId id="261" r:id="rId5"/>
    <p:sldId id="290"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91" r:id="rId19"/>
    <p:sldId id="295" r:id="rId20"/>
    <p:sldId id="275" r:id="rId21"/>
    <p:sldId id="279" r:id="rId22"/>
    <p:sldId id="277" r:id="rId23"/>
    <p:sldId id="292" r:id="rId24"/>
    <p:sldId id="280" r:id="rId25"/>
    <p:sldId id="293" r:id="rId26"/>
    <p:sldId id="282" r:id="rId27"/>
    <p:sldId id="283" r:id="rId28"/>
    <p:sldId id="284" r:id="rId29"/>
    <p:sldId id="285" r:id="rId30"/>
    <p:sldId id="286" r:id="rId31"/>
    <p:sldId id="287" r:id="rId32"/>
    <p:sldId id="289"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231A3-5264-4E4B-8BEC-95A89215EDF1}" type="datetimeFigureOut">
              <a:rPr lang="en-US" smtClean="0"/>
              <a:pPr/>
              <a:t>12/14/2013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C931DB-8376-4917-9669-3E9B43309CD8}"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DC931DB-8376-4917-9669-3E9B43309CD8}" type="slidenum">
              <a:rPr lang="en-IN" smtClean="0"/>
              <a:pPr/>
              <a:t>1</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DC931DB-8376-4917-9669-3E9B43309CD8}" type="slidenum">
              <a:rPr lang="en-IN" smtClean="0"/>
              <a:pPr/>
              <a:t>16</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DC931DB-8376-4917-9669-3E9B43309CD8}" type="slidenum">
              <a:rPr lang="en-IN" smtClean="0"/>
              <a:pPr/>
              <a:t>21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357298"/>
            <a:ext cx="7772400" cy="4071965"/>
          </a:xfrm>
        </p:spPr>
        <p:txBody>
          <a:bodyPr>
            <a:noAutofit/>
          </a:bodyPr>
          <a:lstStyle>
            <a:lvl1pPr marL="0" marR="0" indent="0" algn="ctr" defTabSz="914400" rtl="0" eaLnBrk="1" fontAlgn="auto" latinLnBrk="0" hangingPunct="1">
              <a:lnSpc>
                <a:spcPct val="100000"/>
              </a:lnSpc>
              <a:spcBef>
                <a:spcPct val="0"/>
              </a:spcBef>
              <a:spcAft>
                <a:spcPts val="0"/>
              </a:spcAft>
              <a:buClrTx/>
              <a:buSzTx/>
              <a:buFontTx/>
              <a:buNone/>
              <a:tabLst/>
              <a:defRPr lang="en-IN" sz="7200" b="1" smtClean="0"/>
            </a:lvl1pPr>
          </a:lstStyle>
          <a:p>
            <a:r>
              <a:rPr lang="en-US" dirty="0" smtClean="0"/>
              <a:t/>
            </a:r>
            <a:br>
              <a:rPr lang="en-US" dirty="0" smtClean="0"/>
            </a:br>
            <a:r>
              <a:rPr lang="en-US" dirty="0" smtClean="0"/>
              <a:t/>
            </a:r>
            <a:br>
              <a:rPr lang="en-US" dirty="0" smtClean="0"/>
            </a:br>
            <a:endParaRPr lang="en-IN" dirty="0"/>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pic>
        <p:nvPicPr>
          <p:cNvPr id="7" name="Picture 6" descr="Logo of Bhanu.jpg"/>
          <p:cNvPicPr>
            <a:picLocks noChangeAspect="1"/>
          </p:cNvPicPr>
          <p:nvPr userDrawn="1"/>
        </p:nvPicPr>
        <p:blipFill>
          <a:blip r:embed="rId2" cstate="print"/>
          <a:stretch>
            <a:fillRect/>
          </a:stretch>
        </p:blipFill>
        <p:spPr>
          <a:xfrm>
            <a:off x="4214810" y="5480685"/>
            <a:ext cx="920115" cy="1377315"/>
          </a:xfrm>
          <a:prstGeom prst="rect">
            <a:avLst/>
          </a:prstGeom>
        </p:spPr>
      </p:pic>
      <p:pic>
        <p:nvPicPr>
          <p:cNvPr id="8" name="Picture 7" descr="Uday_LOGO.jpg"/>
          <p:cNvPicPr>
            <a:picLocks noChangeAspect="1"/>
          </p:cNvPicPr>
          <p:nvPr userDrawn="1"/>
        </p:nvPicPr>
        <p:blipFill>
          <a:blip r:embed="rId3"/>
          <a:stretch>
            <a:fillRect/>
          </a:stretch>
        </p:blipFill>
        <p:spPr>
          <a:xfrm>
            <a:off x="0" y="0"/>
            <a:ext cx="9144000" cy="135729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357298"/>
            <a:ext cx="7772400" cy="4071965"/>
          </a:xfrm>
        </p:spPr>
        <p:txBody>
          <a:bodyPr>
            <a:noAutofit/>
          </a:bodyPr>
          <a:lstStyle>
            <a:lvl1pPr marL="0" marR="0" indent="0" algn="ctr" defTabSz="914400" rtl="0" eaLnBrk="1" fontAlgn="auto" latinLnBrk="0" hangingPunct="1">
              <a:lnSpc>
                <a:spcPct val="100000"/>
              </a:lnSpc>
              <a:spcBef>
                <a:spcPct val="0"/>
              </a:spcBef>
              <a:spcAft>
                <a:spcPts val="0"/>
              </a:spcAft>
              <a:buClrTx/>
              <a:buSzTx/>
              <a:buFontTx/>
              <a:buNone/>
              <a:tabLst/>
              <a:defRPr lang="en-IN" sz="7200" b="1" smtClean="0"/>
            </a:lvl1pPr>
          </a:lstStyle>
          <a:p>
            <a:r>
              <a:rPr lang="en-US" dirty="0" smtClean="0"/>
              <a:t/>
            </a:r>
            <a:br>
              <a:rPr lang="en-US" dirty="0" smtClean="0"/>
            </a:br>
            <a:r>
              <a:rPr lang="en-US" dirty="0" smtClean="0"/>
              <a:t>CONCEPT</a:t>
            </a:r>
            <a:br>
              <a:rPr lang="en-US" dirty="0" smtClean="0"/>
            </a:br>
            <a:endParaRPr lang="en-IN" dirty="0"/>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pic>
        <p:nvPicPr>
          <p:cNvPr id="7" name="Picture 6" descr="Logo of Bhanu.jpg"/>
          <p:cNvPicPr>
            <a:picLocks noChangeAspect="1"/>
          </p:cNvPicPr>
          <p:nvPr userDrawn="1"/>
        </p:nvPicPr>
        <p:blipFill>
          <a:blip r:embed="rId2" cstate="print"/>
          <a:stretch>
            <a:fillRect/>
          </a:stretch>
        </p:blipFill>
        <p:spPr>
          <a:xfrm>
            <a:off x="4214810" y="5480685"/>
            <a:ext cx="920115" cy="1377315"/>
          </a:xfrm>
          <a:prstGeom prst="rect">
            <a:avLst/>
          </a:prstGeom>
        </p:spPr>
      </p:pic>
      <p:pic>
        <p:nvPicPr>
          <p:cNvPr id="8" name="Picture 7" descr="Uday_LOGO.jpg"/>
          <p:cNvPicPr>
            <a:picLocks noChangeAspect="1"/>
          </p:cNvPicPr>
          <p:nvPr userDrawn="1"/>
        </p:nvPicPr>
        <p:blipFill>
          <a:blip r:embed="rId3"/>
          <a:stretch>
            <a:fillRect/>
          </a:stretch>
        </p:blipFill>
        <p:spPr>
          <a:xfrm>
            <a:off x="0" y="0"/>
            <a:ext cx="9144000" cy="135729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357298"/>
            <a:ext cx="7772400" cy="4071965"/>
          </a:xfrm>
        </p:spPr>
        <p:txBody>
          <a:bodyPr>
            <a:noAutofit/>
          </a:bodyPr>
          <a:lstStyle>
            <a:lvl1pPr marL="0" marR="0" indent="0" algn="ctr" defTabSz="914400" rtl="0" eaLnBrk="1" fontAlgn="auto" latinLnBrk="0" hangingPunct="1">
              <a:lnSpc>
                <a:spcPct val="100000"/>
              </a:lnSpc>
              <a:spcBef>
                <a:spcPct val="0"/>
              </a:spcBef>
              <a:spcAft>
                <a:spcPts val="0"/>
              </a:spcAft>
              <a:buClrTx/>
              <a:buSzTx/>
              <a:buFontTx/>
              <a:buNone/>
              <a:tabLst/>
              <a:defRPr lang="en-IN" sz="7200" b="1" smtClean="0"/>
            </a:lvl1pPr>
          </a:lstStyle>
          <a:p>
            <a:r>
              <a:rPr lang="en-US" dirty="0" smtClean="0"/>
              <a:t/>
            </a:r>
            <a:br>
              <a:rPr lang="en-US" dirty="0" smtClean="0"/>
            </a:br>
            <a:r>
              <a:rPr lang="en-US" dirty="0" smtClean="0"/>
              <a:t>CONCEPT</a:t>
            </a:r>
            <a:br>
              <a:rPr lang="en-US" dirty="0" smtClean="0"/>
            </a:br>
            <a:endParaRPr lang="en-IN"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pic>
        <p:nvPicPr>
          <p:cNvPr id="7" name="Picture 6" descr="Logo of Bhanu.jpg"/>
          <p:cNvPicPr>
            <a:picLocks noChangeAspect="1"/>
          </p:cNvPicPr>
          <p:nvPr userDrawn="1"/>
        </p:nvPicPr>
        <p:blipFill>
          <a:blip r:embed="rId2" cstate="print"/>
          <a:stretch>
            <a:fillRect/>
          </a:stretch>
        </p:blipFill>
        <p:spPr>
          <a:xfrm>
            <a:off x="4214810" y="5480685"/>
            <a:ext cx="920115" cy="1377315"/>
          </a:xfrm>
          <a:prstGeom prst="rect">
            <a:avLst/>
          </a:prstGeom>
        </p:spPr>
      </p:pic>
      <p:pic>
        <p:nvPicPr>
          <p:cNvPr id="8" name="Picture 7" descr="Uday_LOGO.jpg"/>
          <p:cNvPicPr>
            <a:picLocks noChangeAspect="1"/>
          </p:cNvPicPr>
          <p:nvPr userDrawn="1"/>
        </p:nvPicPr>
        <p:blipFill>
          <a:blip r:embed="rId3"/>
          <a:stretch>
            <a:fillRect/>
          </a:stretch>
        </p:blipFill>
        <p:spPr>
          <a:xfrm>
            <a:off x="0" y="0"/>
            <a:ext cx="9144000" cy="135729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357298"/>
            <a:ext cx="7772400" cy="4071965"/>
          </a:xfrm>
        </p:spPr>
        <p:txBody>
          <a:bodyPr>
            <a:noAutofit/>
          </a:bodyPr>
          <a:lstStyle>
            <a:lvl1pPr marL="0" marR="0" indent="0" algn="ctr" defTabSz="914400" rtl="0" eaLnBrk="1" fontAlgn="auto" latinLnBrk="0" hangingPunct="1">
              <a:lnSpc>
                <a:spcPct val="100000"/>
              </a:lnSpc>
              <a:spcBef>
                <a:spcPct val="0"/>
              </a:spcBef>
              <a:spcAft>
                <a:spcPts val="0"/>
              </a:spcAft>
              <a:buClrTx/>
              <a:buSzTx/>
              <a:buFontTx/>
              <a:buNone/>
              <a:tabLst/>
              <a:defRPr lang="en-IN" sz="7200" b="1" smtClean="0"/>
            </a:lvl1pPr>
          </a:lstStyle>
          <a:p>
            <a:r>
              <a:rPr lang="en-US" dirty="0" smtClean="0"/>
              <a:t/>
            </a:r>
            <a:br>
              <a:rPr lang="en-US" dirty="0" smtClean="0"/>
            </a:br>
            <a:r>
              <a:rPr lang="en-US" dirty="0" smtClean="0"/>
              <a:t>CONCEPT</a:t>
            </a:r>
            <a:br>
              <a:rPr lang="en-US" dirty="0" smtClean="0"/>
            </a:br>
            <a:endParaRPr lang="en-IN"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pic>
        <p:nvPicPr>
          <p:cNvPr id="7" name="Picture 6" descr="Logo of Bhanu.jpg"/>
          <p:cNvPicPr>
            <a:picLocks noChangeAspect="1"/>
          </p:cNvPicPr>
          <p:nvPr userDrawn="1"/>
        </p:nvPicPr>
        <p:blipFill>
          <a:blip r:embed="rId2" cstate="print"/>
          <a:stretch>
            <a:fillRect/>
          </a:stretch>
        </p:blipFill>
        <p:spPr>
          <a:xfrm>
            <a:off x="4214810" y="5480685"/>
            <a:ext cx="920115" cy="1377315"/>
          </a:xfrm>
          <a:prstGeom prst="rect">
            <a:avLst/>
          </a:prstGeom>
        </p:spPr>
      </p:pic>
      <p:pic>
        <p:nvPicPr>
          <p:cNvPr id="8" name="Picture 7" descr="Uday_LOGO.jpg"/>
          <p:cNvPicPr>
            <a:picLocks noChangeAspect="1"/>
          </p:cNvPicPr>
          <p:nvPr userDrawn="1"/>
        </p:nvPicPr>
        <p:blipFill>
          <a:blip r:embed="rId3"/>
          <a:stretch>
            <a:fillRect/>
          </a:stretch>
        </p:blipFill>
        <p:spPr>
          <a:xfrm>
            <a:off x="0" y="0"/>
            <a:ext cx="9144000" cy="135729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7020CC5-8547-4499-B557-731640F0854E}" type="datetimeFigureOut">
              <a:rPr lang="en-US" smtClean="0"/>
              <a:pPr/>
              <a:t>12/14/2013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09DE6EF-0ADE-4BB7-8239-39E23E82D1BD}"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020CC5-8547-4499-B557-731640F0854E}" type="datetimeFigureOut">
              <a:rPr lang="en-US" smtClean="0"/>
              <a:pPr/>
              <a:t>12/14/2013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9DE6EF-0ADE-4BB7-8239-39E23E82D1BD}"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 id="2147483660" r:id="rId3"/>
    <p:sldLayoutId id="2147483661"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2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57430"/>
            <a:ext cx="9143999" cy="2585323"/>
          </a:xfrm>
          <a:prstGeom prst="rect">
            <a:avLst/>
          </a:prstGeom>
          <a:noFill/>
        </p:spPr>
        <p:txBody>
          <a:bodyPr wrap="square" lIns="91440" tIns="45720" rIns="91440" bIns="45720">
            <a:spAutoFit/>
          </a:bodyPr>
          <a:lstStyle/>
          <a:p>
            <a:pPr algn="ctr"/>
            <a:endPar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CONCEPT</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
            </a:r>
            <a:br>
              <a:rPr sz="3200" smtClean="0"/>
            </a:br>
            <a:r>
              <a:rPr sz="3200" smtClean="0"/>
              <a:t>We </a:t>
            </a:r>
            <a:r>
              <a:rPr sz="3200"/>
              <a:t>also thought of all </a:t>
            </a:r>
            <a:r>
              <a:rPr sz="3200" smtClean="0"/>
              <a:t>Amenities </a:t>
            </a:r>
            <a:r>
              <a:rPr sz="3200"/>
              <a:t>required to ensure that a Family has </a:t>
            </a:r>
            <a:r>
              <a:rPr sz="3200" smtClean="0"/>
              <a:t>Every Comfort </a:t>
            </a:r>
            <a:r>
              <a:rPr sz="3200"/>
              <a:t>that is needed. </a:t>
            </a:r>
            <a:r>
              <a:rPr sz="3200" smtClean="0"/>
              <a:t/>
            </a:r>
            <a:br>
              <a:rPr sz="3200" smtClean="0"/>
            </a:br>
            <a:r>
              <a:rPr sz="3200" smtClean="0"/>
              <a:t/>
            </a:r>
            <a:br>
              <a:rPr sz="3200" smtClean="0"/>
            </a:br>
            <a:r>
              <a:rPr sz="3200" smtClean="0"/>
              <a:t>Also Games </a:t>
            </a:r>
            <a:r>
              <a:rPr sz="3200"/>
              <a:t>and </a:t>
            </a:r>
            <a:r>
              <a:rPr sz="3200" smtClean="0"/>
              <a:t>Activities </a:t>
            </a:r>
            <a:r>
              <a:rPr sz="3200"/>
              <a:t>to ensure </a:t>
            </a:r>
            <a:r>
              <a:rPr sz="3200" smtClean="0"/>
              <a:t>Quality Spending </a:t>
            </a:r>
            <a:r>
              <a:rPr sz="3200"/>
              <a:t>of </a:t>
            </a:r>
            <a:r>
              <a:rPr sz="3200" smtClean="0"/>
              <a:t>Time</a:t>
            </a:r>
            <a:r>
              <a:rPr sz="3200"/>
              <a:t>.</a:t>
            </a:r>
            <a:br>
              <a:rPr sz="3200"/>
            </a:br>
            <a:endParaRPr lang="en-IN"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
            </a:r>
            <a:br>
              <a:rPr sz="3200" smtClean="0"/>
            </a:br>
            <a:r>
              <a:rPr sz="3200" smtClean="0"/>
              <a:t>To </a:t>
            </a:r>
            <a:r>
              <a:rPr sz="3200"/>
              <a:t>satisfy </a:t>
            </a:r>
            <a:r>
              <a:rPr sz="3200" smtClean="0"/>
              <a:t>Different Taste</a:t>
            </a:r>
            <a:r>
              <a:rPr sz="3200"/>
              <a:t>, </a:t>
            </a:r>
            <a:r>
              <a:rPr sz="3200" smtClean="0"/>
              <a:t>We Planned </a:t>
            </a:r>
            <a:r>
              <a:rPr sz="3200"/>
              <a:t>Indoor Games like Carrom, Pool, Chess, Video games and Outdoor Games like Badminton, Volleyball. </a:t>
            </a:r>
            <a:br>
              <a:rPr sz="3200"/>
            </a:br>
            <a:endParaRPr lang="en-IN"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For </a:t>
            </a:r>
            <a:r>
              <a:rPr sz="3200"/>
              <a:t>the </a:t>
            </a:r>
            <a:r>
              <a:rPr sz="3200" smtClean="0"/>
              <a:t>Quiet Mind </a:t>
            </a:r>
            <a:r>
              <a:rPr sz="3200"/>
              <a:t>we included Library and for those who love to </a:t>
            </a:r>
            <a:r>
              <a:rPr sz="3200" smtClean="0"/>
              <a:t>Pump </a:t>
            </a:r>
            <a:r>
              <a:rPr sz="3200"/>
              <a:t>up W</a:t>
            </a:r>
            <a:r>
              <a:rPr sz="3200" smtClean="0"/>
              <a:t>eights</a:t>
            </a:r>
            <a:r>
              <a:rPr sz="3200"/>
              <a:t>, </a:t>
            </a:r>
            <a:r>
              <a:rPr sz="3200" smtClean="0"/>
              <a:t> A Fitness </a:t>
            </a:r>
            <a:r>
              <a:rPr sz="3200"/>
              <a:t>Centre. </a:t>
            </a:r>
            <a:endParaRPr lang="en-IN"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
            </a:r>
            <a:br>
              <a:rPr sz="3200" smtClean="0"/>
            </a:br>
            <a:r>
              <a:rPr sz="3200" smtClean="0"/>
              <a:t>To </a:t>
            </a:r>
            <a:r>
              <a:rPr sz="3200"/>
              <a:t>ensure Quiet Walks and Interactions we designed Walk Ways and Gazebos. </a:t>
            </a:r>
            <a:r>
              <a:rPr sz="3200" smtClean="0"/>
              <a:t/>
            </a:r>
            <a:br>
              <a:rPr sz="3200" smtClean="0"/>
            </a:br>
            <a:r>
              <a:rPr sz="3200" smtClean="0"/>
              <a:t>For </a:t>
            </a:r>
            <a:r>
              <a:rPr sz="3200"/>
              <a:t>the Adventurous, we included All Terrain Biking. </a:t>
            </a:r>
            <a:r>
              <a:rPr sz="3200" smtClean="0"/>
              <a:t/>
            </a:r>
            <a:br>
              <a:rPr sz="3200" smtClean="0"/>
            </a:br>
            <a:r>
              <a:rPr sz="3200" smtClean="0"/>
              <a:t>For </a:t>
            </a:r>
            <a:r>
              <a:rPr sz="3200"/>
              <a:t>Children, we have an entire Outdoor Gaming Zone too.</a:t>
            </a:r>
            <a:br>
              <a:rPr sz="3200"/>
            </a:br>
            <a:endParaRPr lang="en-IN"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1472" y="1357298"/>
            <a:ext cx="7886728" cy="4071965"/>
          </a:xfrm>
        </p:spPr>
        <p:txBody>
          <a:bodyPr/>
          <a:lstStyle/>
          <a:p>
            <a:pPr lvl="0"/>
            <a:r>
              <a:rPr sz="3200" smtClean="0"/>
              <a:t/>
            </a:r>
            <a:br>
              <a:rPr sz="3200" smtClean="0"/>
            </a:br>
            <a:r>
              <a:rPr sz="3200" smtClean="0"/>
              <a:t>Overall </a:t>
            </a:r>
            <a:r>
              <a:rPr sz="3200"/>
              <a:t>the Concept is to Empower Member to Fulfil the Dream of </a:t>
            </a:r>
            <a:r>
              <a:rPr sz="3200" smtClean="0"/>
              <a:t>Spending Quality Time </a:t>
            </a:r>
            <a:r>
              <a:rPr sz="3200"/>
              <a:t>with </a:t>
            </a:r>
            <a:r>
              <a:rPr sz="3200" smtClean="0"/>
              <a:t>Family</a:t>
            </a:r>
            <a:r>
              <a:rPr sz="3200"/>
              <a:t>, </a:t>
            </a:r>
            <a:r>
              <a:rPr sz="3200" smtClean="0"/>
              <a:t>Amidst Nature</a:t>
            </a:r>
            <a:r>
              <a:rPr sz="3200"/>
              <a:t>, with lots of </a:t>
            </a:r>
            <a:r>
              <a:rPr sz="3200" smtClean="0"/>
              <a:t>Activities</a:t>
            </a:r>
            <a:r>
              <a:rPr sz="3200"/>
              <a:t>, </a:t>
            </a:r>
            <a:r>
              <a:rPr sz="3200" smtClean="0"/>
              <a:t>Games </a:t>
            </a:r>
            <a:r>
              <a:rPr sz="3200"/>
              <a:t>and with </a:t>
            </a:r>
            <a:r>
              <a:rPr sz="3200" smtClean="0"/>
              <a:t>Luxury </a:t>
            </a:r>
            <a:r>
              <a:rPr sz="3200"/>
              <a:t>and </a:t>
            </a:r>
            <a:r>
              <a:rPr sz="3200" smtClean="0"/>
              <a:t>Comfort</a:t>
            </a:r>
            <a:r>
              <a:rPr sz="3200"/>
              <a:t>. </a:t>
            </a:r>
            <a:r>
              <a:rPr sz="3200" smtClean="0"/>
              <a:t/>
            </a:r>
            <a:br>
              <a:rPr sz="3200" smtClean="0"/>
            </a:br>
            <a:r>
              <a:rPr sz="3200" smtClean="0"/>
              <a:t>At </a:t>
            </a:r>
            <a:r>
              <a:rPr sz="3200"/>
              <a:t>the same time, ensuring </a:t>
            </a:r>
            <a:r>
              <a:rPr sz="3200" smtClean="0"/>
              <a:t>Right Investment, Appreciation </a:t>
            </a:r>
            <a:r>
              <a:rPr sz="3200"/>
              <a:t>and </a:t>
            </a:r>
            <a:r>
              <a:rPr sz="3200" smtClean="0"/>
              <a:t>Wealth Creation Scope</a:t>
            </a:r>
            <a:r>
              <a:rPr sz="3200"/>
              <a:t>.</a:t>
            </a:r>
            <a:br>
              <a:rPr sz="3200"/>
            </a:br>
            <a:endParaRPr lang="en-IN"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
            </a:r>
            <a:br>
              <a:rPr sz="3200" smtClean="0"/>
            </a:br>
            <a:r>
              <a:rPr sz="3200" smtClean="0"/>
              <a:t/>
            </a:r>
            <a:br>
              <a:rPr sz="3200" smtClean="0"/>
            </a:br>
            <a:r>
              <a:rPr sz="3200"/>
              <a:t/>
            </a:r>
            <a:br>
              <a:rPr sz="3200"/>
            </a:br>
            <a:r>
              <a:rPr sz="3200" smtClean="0"/>
              <a:t/>
            </a:r>
            <a:br>
              <a:rPr sz="3200" smtClean="0"/>
            </a:br>
            <a:r>
              <a:rPr sz="3200" smtClean="0"/>
              <a:t/>
            </a:r>
            <a:br>
              <a:rPr sz="3200" smtClean="0"/>
            </a:br>
            <a:r>
              <a:rPr sz="3200" smtClean="0"/>
              <a:t>Investing </a:t>
            </a:r>
            <a:r>
              <a:rPr sz="3200"/>
              <a:t>at </a:t>
            </a:r>
            <a:r>
              <a:rPr sz="3200" smtClean="0"/>
              <a:t/>
            </a:r>
            <a:br>
              <a:rPr sz="3200" smtClean="0"/>
            </a:br>
            <a:r>
              <a:rPr sz="3200" smtClean="0"/>
              <a:t/>
            </a:r>
            <a:br>
              <a:rPr sz="3200" smtClean="0"/>
            </a:br>
            <a:r>
              <a:rPr sz="5400" smtClean="0"/>
              <a:t>Bhanu Uday</a:t>
            </a:r>
            <a:r>
              <a:rPr sz="3200" smtClean="0"/>
              <a:t/>
            </a:r>
            <a:br>
              <a:rPr sz="3200" smtClean="0"/>
            </a:br>
            <a:r>
              <a:rPr sz="3200" smtClean="0"/>
              <a:t/>
            </a:r>
            <a:br>
              <a:rPr sz="3200" smtClean="0"/>
            </a:br>
            <a:r>
              <a:rPr sz="3200" smtClean="0"/>
              <a:t> </a:t>
            </a:r>
            <a:r>
              <a:rPr sz="3200"/>
              <a:t>truly </a:t>
            </a:r>
            <a:r>
              <a:rPr sz="3200" smtClean="0"/>
              <a:t>means</a:t>
            </a:r>
            <a:br>
              <a:rPr sz="3200" smtClean="0"/>
            </a:br>
            <a:r>
              <a:rPr sz="3200" smtClean="0"/>
              <a:t> </a:t>
            </a:r>
            <a:br>
              <a:rPr sz="3200" smtClean="0"/>
            </a:br>
            <a:r>
              <a:rPr sz="4800" smtClean="0"/>
              <a:t>Dreams </a:t>
            </a:r>
            <a:r>
              <a:rPr sz="4800"/>
              <a:t>Delivered.</a:t>
            </a:r>
            <a:br>
              <a:rPr sz="4800"/>
            </a:br>
            <a:r>
              <a:t> </a:t>
            </a:r>
            <a:b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6" presetClass="emph" presetSubtype="0" fill="hold" grpId="1" nodeType="clickEffect">
                                  <p:stCondLst>
                                    <p:cond delay="0"/>
                                  </p:stCondLst>
                                  <p:iterate type="lt">
                                    <p:tmPct val="10000"/>
                                  </p:iterate>
                                  <p:childTnLst>
                                    <p:animScale>
                                      <p:cBhvr>
                                        <p:cTn id="12" dur="250" autoRev="1" fill="hold">
                                          <p:stCondLst>
                                            <p:cond delay="0"/>
                                          </p:stCondLst>
                                        </p:cTn>
                                        <p:tgtEl>
                                          <p:spTgt spid="2"/>
                                        </p:tgtEl>
                                      </p:cBhvr>
                                      <p:to x="80000" y="100000"/>
                                    </p:animScale>
                                    <p:anim by="(#ppt_w*0.10)" calcmode="lin" valueType="num">
                                      <p:cBhvr>
                                        <p:cTn id="13" dur="250" autoRev="1" fill="hold">
                                          <p:stCondLst>
                                            <p:cond delay="0"/>
                                          </p:stCondLst>
                                        </p:cTn>
                                        <p:tgtEl>
                                          <p:spTgt spid="2"/>
                                        </p:tgtEl>
                                        <p:attrNameLst>
                                          <p:attrName>ppt_x</p:attrName>
                                        </p:attrNameLst>
                                      </p:cBhvr>
                                    </p:anim>
                                    <p:anim by="(-#ppt_w*0.10)" calcmode="lin" valueType="num">
                                      <p:cBhvr>
                                        <p:cTn id="14" dur="250" autoRev="1" fill="hold">
                                          <p:stCondLst>
                                            <p:cond delay="0"/>
                                          </p:stCondLst>
                                        </p:cTn>
                                        <p:tgtEl>
                                          <p:spTgt spid="2"/>
                                        </p:tgtEl>
                                        <p:attrNameLst>
                                          <p:attrName>ppt_y</p:attrName>
                                        </p:attrNameLst>
                                      </p:cBhvr>
                                    </p:anim>
                                    <p:animRot by="-480000">
                                      <p:cBhvr>
                                        <p:cTn id="15" dur="250" autoRev="1"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14488"/>
            <a:ext cx="9143999" cy="4524315"/>
          </a:xfrm>
          <a:prstGeom prst="rect">
            <a:avLst/>
          </a:prstGeom>
          <a:noFill/>
        </p:spPr>
        <p:txBody>
          <a:bodyPr wrap="square" lIns="91440" tIns="45720" rIns="91440" bIns="45720">
            <a:spAutoFit/>
          </a:bodyPr>
          <a:lstStyle/>
          <a:p>
            <a:pPr algn="ctr"/>
            <a:endParaRPr lang="en-US" sz="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LOCATION</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&amp;</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SUPPORTING INFRASTRUCTURE</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a:t>The Project is at Gundanapara, besides Bagodara, Bavla Taluka, Ahmedabad District</a:t>
            </a:r>
            <a:r>
              <a:rPr sz="3200" smtClean="0"/>
              <a:t>.</a:t>
            </a:r>
            <a:br>
              <a:rPr sz="3200" smtClean="0"/>
            </a:br>
            <a:r>
              <a:rPr sz="3200"/>
              <a:t/>
            </a:r>
            <a:br>
              <a:rPr sz="3200"/>
            </a:br>
            <a:r>
              <a:rPr sz="3200" smtClean="0"/>
              <a:t> </a:t>
            </a:r>
            <a:r>
              <a:rPr sz="3200"/>
              <a:t>It’s right on the Bhavnagar State Highway. </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pic>
        <p:nvPicPr>
          <p:cNvPr id="5" name="Picture 4" descr="Google Image.jpg"/>
          <p:cNvPicPr>
            <a:picLocks noChangeAspect="1"/>
          </p:cNvPicPr>
          <p:nvPr/>
        </p:nvPicPr>
        <p:blipFill>
          <a:blip r:embed="rId2"/>
          <a:stretch>
            <a:fillRect/>
          </a:stretch>
        </p:blipFill>
        <p:spPr>
          <a:xfrm>
            <a:off x="428596" y="1500174"/>
            <a:ext cx="8339982" cy="3786214"/>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pic>
        <p:nvPicPr>
          <p:cNvPr id="3" name="Picture 2" descr="ahmedabad_bagodara map.jpg"/>
          <p:cNvPicPr>
            <a:picLocks noChangeAspect="1"/>
          </p:cNvPicPr>
          <p:nvPr/>
        </p:nvPicPr>
        <p:blipFill>
          <a:blip r:embed="rId2"/>
          <a:stretch>
            <a:fillRect/>
          </a:stretch>
        </p:blipFill>
        <p:spPr>
          <a:xfrm>
            <a:off x="1285852" y="1571613"/>
            <a:ext cx="6500858" cy="378621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800" smtClean="0"/>
              <a:t/>
            </a:r>
            <a:br>
              <a:rPr sz="800" smtClean="0"/>
            </a:br>
            <a:r>
              <a:rPr sz="800"/>
              <a:t/>
            </a:r>
            <a:br>
              <a:rPr sz="800"/>
            </a:br>
            <a:r>
              <a:rPr sz="800" smtClean="0"/>
              <a:t/>
            </a:r>
            <a:br>
              <a:rPr sz="800" smtClean="0"/>
            </a:br>
            <a:r>
              <a:rPr sz="3200" smtClean="0"/>
              <a:t>Ahmedabad Does Not </a:t>
            </a:r>
            <a:r>
              <a:rPr sz="3200"/>
              <a:t>have </a:t>
            </a:r>
            <a:r>
              <a:rPr sz="3200" smtClean="0"/>
              <a:t>Natural Outings Location Close </a:t>
            </a:r>
            <a:r>
              <a:rPr sz="3200"/>
              <a:t>by, where a </a:t>
            </a:r>
            <a:r>
              <a:rPr sz="3200" smtClean="0"/>
              <a:t>Family </a:t>
            </a:r>
            <a:r>
              <a:rPr sz="3200"/>
              <a:t>can </a:t>
            </a:r>
            <a:r>
              <a:rPr sz="3200" smtClean="0"/>
              <a:t>Spend </a:t>
            </a:r>
            <a:r>
              <a:rPr sz="3200"/>
              <a:t>a </a:t>
            </a:r>
            <a:r>
              <a:rPr sz="3200" smtClean="0"/>
              <a:t>Day Picnic </a:t>
            </a:r>
            <a:r>
              <a:rPr sz="3200"/>
              <a:t>or </a:t>
            </a:r>
            <a:r>
              <a:rPr sz="3200" smtClean="0"/>
              <a:t>Week-end</a:t>
            </a:r>
            <a:r>
              <a:rPr sz="3200"/>
              <a:t>. The </a:t>
            </a:r>
            <a:r>
              <a:rPr sz="3200" smtClean="0"/>
              <a:t>Weather</a:t>
            </a:r>
            <a:r>
              <a:rPr sz="3200"/>
              <a:t>, almost 9 months out of 12, is </a:t>
            </a:r>
            <a:r>
              <a:rPr sz="3200" smtClean="0"/>
              <a:t>Warm </a:t>
            </a:r>
            <a:r>
              <a:rPr sz="3200"/>
              <a:t>and it’s </a:t>
            </a:r>
            <a:r>
              <a:rPr sz="3200" smtClean="0"/>
              <a:t>Difficult </a:t>
            </a:r>
            <a:r>
              <a:rPr sz="3200"/>
              <a:t>to </a:t>
            </a:r>
            <a:r>
              <a:rPr sz="3200" smtClean="0"/>
              <a:t>Stay Outdoors Entire Day</a:t>
            </a:r>
            <a:r>
              <a:rPr sz="3200"/>
              <a:t>. Hence to </a:t>
            </a:r>
            <a:r>
              <a:rPr sz="3200" smtClean="0"/>
              <a:t>Enjoy Natural Atmosphere</a:t>
            </a:r>
            <a:r>
              <a:rPr sz="3200"/>
              <a:t>, the concept of Farm house and Week End Home is in </a:t>
            </a:r>
            <a:r>
              <a:rPr sz="3200" smtClean="0"/>
              <a:t>Vogue</a:t>
            </a:r>
            <a:r>
              <a:rPr sz="3200"/>
              <a:t>. </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1357298"/>
            <a:ext cx="8429684" cy="4071965"/>
          </a:xfrm>
        </p:spPr>
        <p:txBody>
          <a:bodyPr/>
          <a:lstStyle/>
          <a:p>
            <a:r>
              <a:rPr sz="3200" smtClean="0"/>
              <a:t/>
            </a:r>
            <a:br>
              <a:rPr sz="3200" smtClean="0"/>
            </a:br>
            <a:r>
              <a:rPr sz="3200"/>
              <a:t/>
            </a:r>
            <a:br>
              <a:rPr sz="3200"/>
            </a:br>
            <a:r>
              <a:rPr sz="3200" smtClean="0"/>
              <a:t>Bagodara </a:t>
            </a:r>
            <a:r>
              <a:rPr sz="3200"/>
              <a:t>is </a:t>
            </a:r>
            <a:r>
              <a:rPr sz="3200" smtClean="0"/>
              <a:t>Strategically Located </a:t>
            </a:r>
            <a:r>
              <a:rPr sz="3200"/>
              <a:t>at a </a:t>
            </a:r>
            <a:r>
              <a:rPr sz="3200" smtClean="0"/>
              <a:t>Junction </a:t>
            </a:r>
            <a:r>
              <a:rPr sz="3200"/>
              <a:t>that connects roads leading to Baroda, Bombay, Rajkot, Bhavnagar, Viramgam and Ahmedabad. It’s connected with 6 track road and is a very Active National Highway No.8 that sees </a:t>
            </a:r>
            <a:r>
              <a:rPr sz="3200" smtClean="0"/>
              <a:t>Traffic Round </a:t>
            </a:r>
            <a:r>
              <a:rPr sz="3200"/>
              <a:t>the </a:t>
            </a:r>
            <a:r>
              <a:rPr sz="3200" smtClean="0"/>
              <a:t>Clock</a:t>
            </a:r>
            <a:r>
              <a:rPr sz="3200"/>
              <a:t>. Schools, Medical, Transportation, Hotels, Restaurants – every </a:t>
            </a:r>
            <a:r>
              <a:rPr sz="3200" smtClean="0"/>
              <a:t>Support Infrastructure </a:t>
            </a:r>
            <a:r>
              <a:rPr sz="3200"/>
              <a:t>is </a:t>
            </a:r>
            <a:r>
              <a:rPr sz="3200" smtClean="0"/>
              <a:t>Available</a:t>
            </a:r>
            <a:r>
              <a:rPr sz="3200"/>
              <a:t>.</a:t>
            </a:r>
            <a:br>
              <a:rPr sz="3200"/>
            </a:br>
            <a:r>
              <a:rPr sz="3200"/>
              <a:t> </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71612"/>
            <a:ext cx="9143999" cy="3416320"/>
          </a:xfrm>
          <a:prstGeom prst="rect">
            <a:avLst/>
          </a:prstGeom>
          <a:noFill/>
        </p:spPr>
        <p:txBody>
          <a:bodyPr wrap="square" lIns="91440" tIns="45720" rIns="91440" bIns="45720">
            <a:spAutoFit/>
          </a:bodyPr>
          <a:lstStyle/>
          <a:p>
            <a:pPr algn="ctr"/>
            <a:endPar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WEALTH CREATION OPPORTUNITY</a:t>
            </a:r>
          </a:p>
          <a:p>
            <a:pPr algn="ct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a:t>Abad to Bagodara 6 Track National Highway has the best of the Industries. </a:t>
            </a:r>
            <a:r>
              <a:rPr sz="3200" smtClean="0"/>
              <a:t/>
            </a:r>
            <a:br>
              <a:rPr sz="3200" smtClean="0"/>
            </a:br>
            <a:r>
              <a:rPr sz="3200"/>
              <a:t/>
            </a:r>
            <a:br>
              <a:rPr sz="3200"/>
            </a:br>
            <a:r>
              <a:rPr sz="3200" smtClean="0"/>
              <a:t>To </a:t>
            </a:r>
            <a:r>
              <a:rPr sz="3200"/>
              <a:t>name a few</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pic>
        <p:nvPicPr>
          <p:cNvPr id="1050" name="Picture 26" descr="C:\Users\MANISH\001 BHANU\Bhanu Developers\Bhanu Uday\Sales Kit\Logos\chiripal.jpg"/>
          <p:cNvPicPr>
            <a:picLocks noChangeAspect="1" noChangeArrowheads="1"/>
          </p:cNvPicPr>
          <p:nvPr/>
        </p:nvPicPr>
        <p:blipFill>
          <a:blip r:embed="rId2"/>
          <a:srcRect/>
          <a:stretch>
            <a:fillRect/>
          </a:stretch>
        </p:blipFill>
        <p:spPr bwMode="auto">
          <a:xfrm rot="20497635">
            <a:off x="619125" y="1668279"/>
            <a:ext cx="2076450" cy="638175"/>
          </a:xfrm>
          <a:prstGeom prst="rect">
            <a:avLst/>
          </a:prstGeom>
          <a:noFill/>
        </p:spPr>
      </p:pic>
      <p:pic>
        <p:nvPicPr>
          <p:cNvPr id="1051" name="Picture 27" descr="C:\Users\MANISH\001 BHANU\Bhanu Developers\Bhanu Uday\Sales Kit\Logos\nirma log.jpg"/>
          <p:cNvPicPr>
            <a:picLocks noChangeAspect="1" noChangeArrowheads="1"/>
          </p:cNvPicPr>
          <p:nvPr/>
        </p:nvPicPr>
        <p:blipFill>
          <a:blip r:embed="rId3"/>
          <a:srcRect/>
          <a:stretch>
            <a:fillRect/>
          </a:stretch>
        </p:blipFill>
        <p:spPr bwMode="auto">
          <a:xfrm rot="20270446">
            <a:off x="5356336" y="3626632"/>
            <a:ext cx="2818012" cy="1301574"/>
          </a:xfrm>
          <a:prstGeom prst="rect">
            <a:avLst/>
          </a:prstGeom>
          <a:noFill/>
        </p:spPr>
      </p:pic>
      <p:pic>
        <p:nvPicPr>
          <p:cNvPr id="1052" name="Picture 28" descr="C:\Users\MANISH\001 BHANU\Bhanu Developers\Bhanu Uday\Sales Kit\Logos\nova petro.jpg"/>
          <p:cNvPicPr>
            <a:picLocks noChangeAspect="1" noChangeArrowheads="1"/>
          </p:cNvPicPr>
          <p:nvPr/>
        </p:nvPicPr>
        <p:blipFill>
          <a:blip r:embed="rId4"/>
          <a:srcRect/>
          <a:stretch>
            <a:fillRect/>
          </a:stretch>
        </p:blipFill>
        <p:spPr bwMode="auto">
          <a:xfrm rot="525067">
            <a:off x="5755222" y="1687715"/>
            <a:ext cx="2592817" cy="1666115"/>
          </a:xfrm>
          <a:prstGeom prst="rect">
            <a:avLst/>
          </a:prstGeom>
          <a:noFill/>
        </p:spPr>
      </p:pic>
      <p:pic>
        <p:nvPicPr>
          <p:cNvPr id="1053" name="Picture 29" descr="C:\Users\MANISH\001 BHANU\Bhanu Developers\Bhanu Uday\Sales Kit\Logos\pradip overseas.jpg"/>
          <p:cNvPicPr>
            <a:picLocks noChangeAspect="1" noChangeArrowheads="1"/>
          </p:cNvPicPr>
          <p:nvPr/>
        </p:nvPicPr>
        <p:blipFill>
          <a:blip r:embed="rId5"/>
          <a:srcRect/>
          <a:stretch>
            <a:fillRect/>
          </a:stretch>
        </p:blipFill>
        <p:spPr bwMode="auto">
          <a:xfrm rot="525067">
            <a:off x="1343683" y="4393734"/>
            <a:ext cx="2424315" cy="945733"/>
          </a:xfrm>
          <a:prstGeom prst="rect">
            <a:avLst/>
          </a:prstGeom>
          <a:noFill/>
        </p:spPr>
      </p:pic>
      <p:pic>
        <p:nvPicPr>
          <p:cNvPr id="1054" name="Picture 30" descr="C:\Users\MANISH\001 BHANU\Bhanu Developers\Bhanu Uday\Sales Kit\Logos\ramdev.jpg"/>
          <p:cNvPicPr>
            <a:picLocks noChangeAspect="1" noChangeArrowheads="1"/>
          </p:cNvPicPr>
          <p:nvPr/>
        </p:nvPicPr>
        <p:blipFill>
          <a:blip r:embed="rId6"/>
          <a:srcRect/>
          <a:stretch>
            <a:fillRect/>
          </a:stretch>
        </p:blipFill>
        <p:spPr bwMode="auto">
          <a:xfrm rot="1050068">
            <a:off x="709540" y="2825128"/>
            <a:ext cx="2357454" cy="1281109"/>
          </a:xfrm>
          <a:prstGeom prst="rect">
            <a:avLst/>
          </a:prstGeom>
          <a:noFill/>
        </p:spPr>
      </p:pic>
      <p:pic>
        <p:nvPicPr>
          <p:cNvPr id="1055" name="Picture 31" descr="C:\Users\MANISH\001 BHANU\Bhanu Developers\Bhanu Uday\Sales Kit\Logos\rotomac.jpg"/>
          <p:cNvPicPr>
            <a:picLocks noChangeAspect="1" noChangeArrowheads="1"/>
          </p:cNvPicPr>
          <p:nvPr/>
        </p:nvPicPr>
        <p:blipFill>
          <a:blip r:embed="rId7"/>
          <a:srcRect/>
          <a:stretch>
            <a:fillRect/>
          </a:stretch>
        </p:blipFill>
        <p:spPr bwMode="auto">
          <a:xfrm>
            <a:off x="3357554" y="1428736"/>
            <a:ext cx="2071702" cy="1271590"/>
          </a:xfrm>
          <a:prstGeom prst="rect">
            <a:avLst/>
          </a:prstGeom>
          <a:noFill/>
        </p:spPr>
      </p:pic>
      <p:pic>
        <p:nvPicPr>
          <p:cNvPr id="1056" name="Picture 32" descr="C:\Users\MANISH\001 BHANU\Bhanu Developers\Bhanu Uday\Sales Kit\Logos\supergas.jpg"/>
          <p:cNvPicPr>
            <a:picLocks noChangeAspect="1" noChangeArrowheads="1"/>
          </p:cNvPicPr>
          <p:nvPr/>
        </p:nvPicPr>
        <p:blipFill>
          <a:blip r:embed="rId8"/>
          <a:srcRect/>
          <a:stretch>
            <a:fillRect/>
          </a:stretch>
        </p:blipFill>
        <p:spPr bwMode="auto">
          <a:xfrm rot="519552">
            <a:off x="3339722" y="2675485"/>
            <a:ext cx="2466975" cy="18478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pic>
        <p:nvPicPr>
          <p:cNvPr id="3" name="Content Placeholder 2"/>
          <p:cNvPicPr>
            <a:picLocks noGrp="1" noChangeAspect="1" noChangeArrowheads="1"/>
          </p:cNvPicPr>
          <p:nvPr>
            <p:ph idx="1"/>
          </p:nvPr>
        </p:nvPicPr>
        <p:blipFill>
          <a:blip r:embed="rId2"/>
          <a:srcRect/>
          <a:stretch>
            <a:fillRect/>
          </a:stretch>
        </p:blipFill>
        <p:spPr>
          <a:xfrm>
            <a:off x="1206500" y="1992313"/>
            <a:ext cx="6731000" cy="3740150"/>
          </a:xfrm>
          <a:effectLst>
            <a:outerShdw blurRad="292100" dist="139700" dir="2700000" algn="tl" rotWithShape="0">
              <a:srgbClr val="333333">
                <a:alpha val="65000"/>
              </a:srgbClr>
            </a:outerShdw>
          </a:effectLst>
        </p:spPr>
      </p:pic>
      <p:pic>
        <p:nvPicPr>
          <p:cNvPr id="2050" name="Picture 2" descr="C:\Users\MANISH\001 BHANU\Bhanu Developers\Bhanu Uday\Sales Kit\Logos\cocacola.jpg"/>
          <p:cNvPicPr>
            <a:picLocks noChangeAspect="1" noChangeArrowheads="1"/>
          </p:cNvPicPr>
          <p:nvPr/>
        </p:nvPicPr>
        <p:blipFill>
          <a:blip r:embed="rId3"/>
          <a:srcRect/>
          <a:stretch>
            <a:fillRect/>
          </a:stretch>
        </p:blipFill>
        <p:spPr bwMode="auto">
          <a:xfrm>
            <a:off x="571472" y="1500174"/>
            <a:ext cx="2143125" cy="2133600"/>
          </a:xfrm>
          <a:prstGeom prst="rect">
            <a:avLst/>
          </a:prstGeom>
          <a:noFill/>
        </p:spPr>
      </p:pic>
      <p:pic>
        <p:nvPicPr>
          <p:cNvPr id="2051" name="Picture 3" descr="C:\Users\MANISH\001 BHANU\Bhanu Developers\Bhanu Uday\Sales Kit\Logos\intas.jpg"/>
          <p:cNvPicPr>
            <a:picLocks noChangeAspect="1" noChangeArrowheads="1"/>
          </p:cNvPicPr>
          <p:nvPr/>
        </p:nvPicPr>
        <p:blipFill>
          <a:blip r:embed="rId4"/>
          <a:srcRect/>
          <a:stretch>
            <a:fillRect/>
          </a:stretch>
        </p:blipFill>
        <p:spPr bwMode="auto">
          <a:xfrm rot="20317880">
            <a:off x="6128561" y="1836306"/>
            <a:ext cx="2533655" cy="1571636"/>
          </a:xfrm>
          <a:prstGeom prst="rect">
            <a:avLst/>
          </a:prstGeom>
          <a:noFill/>
        </p:spPr>
      </p:pic>
      <p:pic>
        <p:nvPicPr>
          <p:cNvPr id="2052" name="Picture 4" descr="C:\Users\MANISH\001 BHANU\Bhanu Developers\Bhanu Uday\Sales Kit\Logos\zydus.jpg"/>
          <p:cNvPicPr>
            <a:picLocks noChangeAspect="1" noChangeArrowheads="1"/>
          </p:cNvPicPr>
          <p:nvPr/>
        </p:nvPicPr>
        <p:blipFill>
          <a:blip r:embed="rId5"/>
          <a:srcRect/>
          <a:stretch>
            <a:fillRect/>
          </a:stretch>
        </p:blipFill>
        <p:spPr bwMode="auto">
          <a:xfrm>
            <a:off x="2643174" y="3000372"/>
            <a:ext cx="3429024" cy="1785950"/>
          </a:xfrm>
          <a:prstGeom prst="rect">
            <a:avLst/>
          </a:prstGeom>
          <a:noFill/>
        </p:spPr>
      </p:pic>
      <p:pic>
        <p:nvPicPr>
          <p:cNvPr id="2053" name="Picture 5" descr="C:\Users\MANISH\001 BHANU\Bhanu Developers\Bhanu Uday\Sales Kit\Logos\jekson.jpg"/>
          <p:cNvPicPr>
            <a:picLocks noChangeAspect="1" noChangeArrowheads="1"/>
          </p:cNvPicPr>
          <p:nvPr/>
        </p:nvPicPr>
        <p:blipFill>
          <a:blip r:embed="rId6"/>
          <a:srcRect/>
          <a:stretch>
            <a:fillRect/>
          </a:stretch>
        </p:blipFill>
        <p:spPr bwMode="auto">
          <a:xfrm rot="1163300">
            <a:off x="500034" y="4071942"/>
            <a:ext cx="1890718" cy="1162055"/>
          </a:xfrm>
          <a:prstGeom prst="rect">
            <a:avLst/>
          </a:prstGeom>
          <a:noFill/>
        </p:spPr>
      </p:pic>
      <p:pic>
        <p:nvPicPr>
          <p:cNvPr id="2054" name="Picture 6" descr="C:\Users\MANISH\001 BHANU\Bhanu Developers\Bhanu Uday\Sales Kit\Logos\mcfills.jpg"/>
          <p:cNvPicPr>
            <a:picLocks noChangeAspect="1" noChangeArrowheads="1"/>
          </p:cNvPicPr>
          <p:nvPr/>
        </p:nvPicPr>
        <p:blipFill>
          <a:blip r:embed="rId7"/>
          <a:srcRect/>
          <a:stretch>
            <a:fillRect/>
          </a:stretch>
        </p:blipFill>
        <p:spPr bwMode="auto">
          <a:xfrm rot="1226932">
            <a:off x="6374166" y="4000774"/>
            <a:ext cx="1785950" cy="823915"/>
          </a:xfrm>
          <a:prstGeom prst="rect">
            <a:avLst/>
          </a:prstGeom>
          <a:noFill/>
        </p:spPr>
      </p:pic>
      <p:pic>
        <p:nvPicPr>
          <p:cNvPr id="2055" name="Picture 7" descr="C:\Users\MANISH\001 BHANU\Bhanu Developers\Bhanu Uday\Sales Kit\Logos\Shri Bhagwati floor.jpg"/>
          <p:cNvPicPr>
            <a:picLocks noChangeAspect="1" noChangeArrowheads="1"/>
          </p:cNvPicPr>
          <p:nvPr/>
        </p:nvPicPr>
        <p:blipFill>
          <a:blip r:embed="rId8"/>
          <a:srcRect/>
          <a:stretch>
            <a:fillRect/>
          </a:stretch>
        </p:blipFill>
        <p:spPr bwMode="auto">
          <a:xfrm>
            <a:off x="2500298" y="4429132"/>
            <a:ext cx="2981328" cy="1019178"/>
          </a:xfrm>
          <a:prstGeom prst="rect">
            <a:avLst/>
          </a:prstGeom>
          <a:noFill/>
        </p:spPr>
      </p:pic>
      <p:pic>
        <p:nvPicPr>
          <p:cNvPr id="2056" name="Picture 8" descr="C:\Users\MANISH\001 BHANU\Bhanu Developers\Bhanu Uday\Sales Kit\Logos\real strips.jpg"/>
          <p:cNvPicPr>
            <a:picLocks noChangeAspect="1" noChangeArrowheads="1"/>
          </p:cNvPicPr>
          <p:nvPr/>
        </p:nvPicPr>
        <p:blipFill>
          <a:blip r:embed="rId9"/>
          <a:srcRect/>
          <a:stretch>
            <a:fillRect/>
          </a:stretch>
        </p:blipFill>
        <p:spPr bwMode="auto">
          <a:xfrm>
            <a:off x="2714612" y="1428736"/>
            <a:ext cx="3929090" cy="10287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pic>
        <p:nvPicPr>
          <p:cNvPr id="3074" name="Picture 2" descr="C:\Users\MANISH\001 BHANU\Bhanu Developers\Bhanu Uday\Sales Kit\Logos\transformers.jpg"/>
          <p:cNvPicPr>
            <a:picLocks noChangeAspect="1" noChangeArrowheads="1"/>
          </p:cNvPicPr>
          <p:nvPr/>
        </p:nvPicPr>
        <p:blipFill>
          <a:blip r:embed="rId2"/>
          <a:srcRect/>
          <a:stretch>
            <a:fillRect/>
          </a:stretch>
        </p:blipFill>
        <p:spPr bwMode="auto">
          <a:xfrm rot="20313652">
            <a:off x="472689" y="1418550"/>
            <a:ext cx="1909352" cy="2121024"/>
          </a:xfrm>
          <a:prstGeom prst="rect">
            <a:avLst/>
          </a:prstGeom>
          <a:noFill/>
        </p:spPr>
      </p:pic>
      <p:pic>
        <p:nvPicPr>
          <p:cNvPr id="3075" name="Picture 3" descr="C:\Users\MANISH\001 BHANU\Bhanu Developers\Bhanu Uday\Sales Kit\Logos\claris.jpg"/>
          <p:cNvPicPr>
            <a:picLocks noChangeAspect="1" noChangeArrowheads="1"/>
          </p:cNvPicPr>
          <p:nvPr/>
        </p:nvPicPr>
        <p:blipFill>
          <a:blip r:embed="rId3"/>
          <a:srcRect/>
          <a:stretch>
            <a:fillRect/>
          </a:stretch>
        </p:blipFill>
        <p:spPr bwMode="auto">
          <a:xfrm rot="1227425">
            <a:off x="5849862" y="1850462"/>
            <a:ext cx="2638425" cy="1247775"/>
          </a:xfrm>
          <a:prstGeom prst="rect">
            <a:avLst/>
          </a:prstGeom>
          <a:noFill/>
        </p:spPr>
      </p:pic>
      <p:pic>
        <p:nvPicPr>
          <p:cNvPr id="3076" name="Picture 4" descr="C:\Users\MANISH\001 BHANU\Bhanu Developers\Bhanu Uday\Sales Kit\Logos\dishman.jpg"/>
          <p:cNvPicPr>
            <a:picLocks noChangeAspect="1" noChangeArrowheads="1"/>
          </p:cNvPicPr>
          <p:nvPr/>
        </p:nvPicPr>
        <p:blipFill>
          <a:blip r:embed="rId4"/>
          <a:srcRect/>
          <a:stretch>
            <a:fillRect/>
          </a:stretch>
        </p:blipFill>
        <p:spPr bwMode="auto">
          <a:xfrm rot="1514254">
            <a:off x="280713" y="4149545"/>
            <a:ext cx="2457450" cy="1866900"/>
          </a:xfrm>
          <a:prstGeom prst="rect">
            <a:avLst/>
          </a:prstGeom>
          <a:noFill/>
        </p:spPr>
      </p:pic>
      <p:pic>
        <p:nvPicPr>
          <p:cNvPr id="3077" name="Picture 5" descr="C:\Users\MANISH\001 BHANU\Bhanu Developers\Bhanu Uday\Sales Kit\Logos\inox.png"/>
          <p:cNvPicPr>
            <a:picLocks noChangeAspect="1" noChangeArrowheads="1"/>
          </p:cNvPicPr>
          <p:nvPr/>
        </p:nvPicPr>
        <p:blipFill>
          <a:blip r:embed="rId5"/>
          <a:srcRect/>
          <a:stretch>
            <a:fillRect/>
          </a:stretch>
        </p:blipFill>
        <p:spPr bwMode="auto">
          <a:xfrm rot="20204822">
            <a:off x="6080551" y="4137974"/>
            <a:ext cx="2247900" cy="504825"/>
          </a:xfrm>
          <a:prstGeom prst="rect">
            <a:avLst/>
          </a:prstGeom>
          <a:noFill/>
        </p:spPr>
      </p:pic>
      <p:pic>
        <p:nvPicPr>
          <p:cNvPr id="3078" name="Picture 6" descr="C:\Users\MANISH\001 BHANU\Bhanu Developers\Bhanu Uday\Sales Kit\Logos\harsha.jpg"/>
          <p:cNvPicPr>
            <a:picLocks noChangeAspect="1" noChangeArrowheads="1"/>
          </p:cNvPicPr>
          <p:nvPr/>
        </p:nvPicPr>
        <p:blipFill>
          <a:blip r:embed="rId6"/>
          <a:srcRect/>
          <a:stretch>
            <a:fillRect/>
          </a:stretch>
        </p:blipFill>
        <p:spPr bwMode="auto">
          <a:xfrm rot="20649712">
            <a:off x="3500430" y="1428736"/>
            <a:ext cx="1695452" cy="1004891"/>
          </a:xfrm>
          <a:prstGeom prst="rect">
            <a:avLst/>
          </a:prstGeom>
          <a:noFill/>
        </p:spPr>
      </p:pic>
      <p:pic>
        <p:nvPicPr>
          <p:cNvPr id="3079" name="Picture 7" descr="C:\Users\MANISH\001 BHANU\Bhanu Developers\Bhanu Uday\Sales Kit\Logos\corrtech.jpg"/>
          <p:cNvPicPr>
            <a:picLocks noChangeAspect="1" noChangeArrowheads="1"/>
          </p:cNvPicPr>
          <p:nvPr/>
        </p:nvPicPr>
        <p:blipFill>
          <a:blip r:embed="rId7"/>
          <a:srcRect/>
          <a:stretch>
            <a:fillRect/>
          </a:stretch>
        </p:blipFill>
        <p:spPr bwMode="auto">
          <a:xfrm rot="19572845">
            <a:off x="2257291" y="3114058"/>
            <a:ext cx="2286000" cy="1104900"/>
          </a:xfrm>
          <a:prstGeom prst="rect">
            <a:avLst/>
          </a:prstGeom>
          <a:noFill/>
        </p:spPr>
      </p:pic>
      <p:pic>
        <p:nvPicPr>
          <p:cNvPr id="3080" name="Picture 8" descr="C:\Users\MANISH\001 BHANU\Bhanu Developers\Bhanu Uday\Sales Kit\Logos\sushma namkeen.jpg"/>
          <p:cNvPicPr>
            <a:picLocks noChangeAspect="1" noChangeArrowheads="1"/>
          </p:cNvPicPr>
          <p:nvPr/>
        </p:nvPicPr>
        <p:blipFill>
          <a:blip r:embed="rId8"/>
          <a:srcRect/>
          <a:stretch>
            <a:fillRect/>
          </a:stretch>
        </p:blipFill>
        <p:spPr bwMode="auto">
          <a:xfrm rot="21273930">
            <a:off x="4438703" y="3288473"/>
            <a:ext cx="1643074" cy="178884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Ahmedabad to Bagodara belt has Two Upcoming SEZs. </a:t>
            </a:r>
            <a:br>
              <a:rPr sz="3200" smtClean="0"/>
            </a:br>
            <a:r>
              <a:rPr sz="3200" smtClean="0"/>
              <a:t/>
            </a:r>
            <a:br>
              <a:rPr sz="3200" smtClean="0"/>
            </a:br>
            <a:r>
              <a:rPr sz="3200" smtClean="0"/>
              <a:t>Gallops </a:t>
            </a:r>
            <a:r>
              <a:rPr sz="3200"/>
              <a:t>and Dishman Pharma. </a:t>
            </a: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The Project Falls On Proposed </a:t>
            </a:r>
            <a:br>
              <a:rPr sz="3200" smtClean="0"/>
            </a:br>
            <a:r>
              <a:rPr sz="3200" smtClean="0"/>
              <a:t>Metro Route</a:t>
            </a:r>
            <a:r>
              <a:rPr sz="3200"/>
              <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The Project Falls on the</a:t>
            </a:r>
            <a:br>
              <a:rPr sz="3200" smtClean="0"/>
            </a:br>
            <a:r>
              <a:rPr sz="3200" smtClean="0"/>
              <a:t> Delhi </a:t>
            </a:r>
            <a:r>
              <a:rPr lang="en-IN" sz="3200" dirty="0" smtClean="0"/>
              <a:t>–</a:t>
            </a:r>
            <a:r>
              <a:rPr sz="3200" smtClean="0"/>
              <a:t> Mumbai Industrial Corridor </a:t>
            </a:r>
            <a:br>
              <a:rPr sz="3200" smtClean="0"/>
            </a:br>
            <a:r>
              <a:rPr sz="3200" smtClean="0"/>
              <a:t>DMIC  </a:t>
            </a:r>
            <a:r>
              <a:rPr sz="3200"/>
              <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The Project is On Route of </a:t>
            </a:r>
            <a:br>
              <a:rPr sz="3200" smtClean="0"/>
            </a:br>
            <a:r>
              <a:rPr sz="3200" smtClean="0"/>
              <a:t>Proposed </a:t>
            </a:r>
            <a:r>
              <a:rPr sz="3200"/>
              <a:t>International </a:t>
            </a:r>
            <a:r>
              <a:rPr sz="3200" smtClean="0"/>
              <a:t>Airport</a:t>
            </a:r>
            <a:br>
              <a:rPr sz="3200" smtClean="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sp>
        <p:nvSpPr>
          <p:cNvPr id="3" name="Subtitle 2"/>
          <p:cNvSpPr>
            <a:spLocks noGrp="1"/>
          </p:cNvSpPr>
          <p:nvPr>
            <p:ph type="subTitle" idx="4294967295"/>
          </p:nvPr>
        </p:nvSpPr>
        <p:spPr>
          <a:xfrm>
            <a:off x="714348" y="1857364"/>
            <a:ext cx="7786742" cy="3500462"/>
          </a:xfrm>
        </p:spPr>
        <p:txBody>
          <a:bodyPr>
            <a:noAutofit/>
          </a:bodyPr>
          <a:lstStyle/>
          <a:p>
            <a:pPr lvl="0" algn="ctr">
              <a:buNone/>
            </a:pPr>
            <a:r>
              <a:rPr lang="en-IN" b="1" dirty="0" smtClean="0"/>
              <a:t>It also Works as Excellent Investment Opportunity and to Create Wealth as Percentage Returns are Higher for Economical Land on Outskirts rather Than Very Costly Land in the Centre or already Developed Part of the City.</a:t>
            </a:r>
          </a:p>
          <a:p>
            <a:endParaRPr lang="en-IN"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mph" presetSubtype="2" fill="hold" nodeType="clickEffect">
                                  <p:stCondLst>
                                    <p:cond delay="0"/>
                                  </p:stCondLst>
                                  <p:childTnLst>
                                    <p:animClr clrSpc="rgb">
                                      <p:cBhvr override="childStyle">
                                        <p:cTn id="11" dur="2000" fill="hold"/>
                                        <p:tgtEl>
                                          <p:spTgt spid="3">
                                            <p:txEl>
                                              <p:pRg st="0" end="0"/>
                                            </p:txEl>
                                          </p:spTgt>
                                        </p:tgtEl>
                                        <p:attrNameLst>
                                          <p:attrName>style.color</p:attrName>
                                        </p:attrNameLst>
                                      </p:cBhvr>
                                      <p:to>
                                        <a:srgbClr val="2FDF7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The Project is On Route of </a:t>
            </a:r>
            <a:br>
              <a:rPr sz="3200" smtClean="0"/>
            </a:br>
            <a:r>
              <a:rPr sz="3200" smtClean="0"/>
              <a:t> </a:t>
            </a:r>
            <a:r>
              <a:rPr sz="3200"/>
              <a:t>Proposed </a:t>
            </a:r>
            <a:r>
              <a:rPr sz="3200" smtClean="0"/>
              <a:t>Special Investment Region Dholera SIR.</a:t>
            </a: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
            </a:r>
            <a:br>
              <a:rPr sz="3200" smtClean="0"/>
            </a:br>
            <a:r>
              <a:rPr sz="3200" smtClean="0"/>
              <a:t>The Region </a:t>
            </a:r>
            <a:r>
              <a:rPr sz="3200"/>
              <a:t>is </a:t>
            </a:r>
            <a:r>
              <a:rPr sz="3200" smtClean="0"/>
              <a:t>Developing </a:t>
            </a:r>
            <a:r>
              <a:rPr sz="3200"/>
              <a:t>with over 25 R</a:t>
            </a:r>
            <a:r>
              <a:rPr sz="3200" smtClean="0"/>
              <a:t>eal Estate </a:t>
            </a:r>
            <a:r>
              <a:rPr sz="3200"/>
              <a:t>P</a:t>
            </a:r>
            <a:r>
              <a:rPr sz="3200" smtClean="0"/>
              <a:t>rojects. </a:t>
            </a:r>
            <a:br>
              <a:rPr sz="3200" smtClean="0"/>
            </a:br>
            <a:r>
              <a:rPr sz="3200" smtClean="0"/>
              <a:t/>
            </a:r>
            <a:br>
              <a:rPr sz="3200" smtClean="0"/>
            </a:br>
            <a:r>
              <a:rPr sz="3200" smtClean="0"/>
              <a:t>We Claim Ours </a:t>
            </a:r>
            <a:r>
              <a:rPr sz="3200"/>
              <a:t>as B</a:t>
            </a:r>
            <a:r>
              <a:rPr sz="3200" smtClean="0"/>
              <a:t>est </a:t>
            </a:r>
            <a:r>
              <a:rPr sz="3200"/>
              <a:t>in </a:t>
            </a:r>
            <a:r>
              <a:rPr sz="3200" smtClean="0"/>
              <a:t>Terms </a:t>
            </a:r>
            <a:r>
              <a:rPr sz="3200"/>
              <a:t>of </a:t>
            </a:r>
            <a:r>
              <a:rPr sz="3200" smtClean="0"/>
              <a:t>Location</a:t>
            </a:r>
            <a:r>
              <a:rPr sz="3200"/>
              <a:t>, </a:t>
            </a:r>
            <a:r>
              <a:rPr sz="3200" smtClean="0"/>
              <a:t>Amenities</a:t>
            </a:r>
            <a:r>
              <a:rPr sz="3200"/>
              <a:t>, </a:t>
            </a:r>
            <a:r>
              <a:rPr sz="3200" smtClean="0"/>
              <a:t>Planning &amp; Price</a:t>
            </a:r>
            <a:r>
              <a:rPr sz="3200"/>
              <a:t>.</a:t>
            </a:r>
            <a:br>
              <a:rPr sz="3200"/>
            </a:br>
            <a:r>
              <a:rPr sz="3200"/>
              <a:t> </a:t>
            </a:r>
            <a:br>
              <a:rPr sz="3200"/>
            </a:br>
            <a:r>
              <a:rPr sz="3200"/>
              <a:t>Investing at Bhanu Uday will be a RIGHT CHOICE.</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Come, Be a Part Of Bhanu Family</a:t>
            </a:r>
            <a:br>
              <a:rPr lang="en-US" sz="3200" dirty="0" smtClean="0"/>
            </a:br>
            <a:r>
              <a:rPr lang="en-US" sz="3200" dirty="0"/>
              <a:t/>
            </a:r>
            <a:br>
              <a:rPr lang="en-US" sz="3200" dirty="0"/>
            </a:br>
            <a:r>
              <a:rPr lang="en-US" sz="3200" dirty="0" smtClean="0"/>
              <a:t>Thank You</a:t>
            </a: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dirty="0"/>
          </a:p>
        </p:txBody>
      </p:sp>
      <p:sp>
        <p:nvSpPr>
          <p:cNvPr id="3" name="Subtitle 2"/>
          <p:cNvSpPr>
            <a:spLocks noGrp="1"/>
          </p:cNvSpPr>
          <p:nvPr>
            <p:ph type="subTitle" idx="4294967295"/>
          </p:nvPr>
        </p:nvSpPr>
        <p:spPr>
          <a:xfrm>
            <a:off x="571472" y="1857364"/>
            <a:ext cx="7929618" cy="3500462"/>
          </a:xfrm>
        </p:spPr>
        <p:txBody>
          <a:bodyPr>
            <a:noAutofit/>
          </a:bodyPr>
          <a:lstStyle/>
          <a:p>
            <a:pPr algn="ctr">
              <a:buNone/>
            </a:pPr>
            <a:endParaRPr lang="en-IN" sz="800" b="1" dirty="0" smtClean="0"/>
          </a:p>
          <a:p>
            <a:pPr algn="ctr">
              <a:buNone/>
            </a:pPr>
            <a:r>
              <a:rPr lang="en-IN" b="1" dirty="0" smtClean="0"/>
              <a:t>A resident of Mega City Ahmedabad craves for Space, a Greener Natural location, Quality Family Time and being an Entrepreneur Community, always is on Look Out for Wealth Creation Opportunities</a:t>
            </a:r>
          </a:p>
          <a:p>
            <a:pPr lvl="0" algn="ctr"/>
            <a:endParaRPr lang="en-IN"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a:t>With above facts and culture in mind, we designed the concept that we named as </a:t>
            </a:r>
            <a:r>
              <a:rPr sz="3200" smtClean="0"/>
              <a:t/>
            </a:r>
            <a:br>
              <a:rPr sz="3200" smtClean="0"/>
            </a:br>
            <a:r>
              <a:rPr sz="3200"/>
              <a:t/>
            </a:r>
            <a:br>
              <a:rPr sz="3200"/>
            </a:br>
            <a:r>
              <a:rPr smtClean="0"/>
              <a:t>BHANU </a:t>
            </a:r>
            <a:r>
              <a:t>UDAY</a:t>
            </a:r>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z="3200" smtClean="0"/>
              <a:t/>
            </a:r>
            <a:br>
              <a:rPr sz="3200" smtClean="0"/>
            </a:br>
            <a:r>
              <a:rPr sz="3200" smtClean="0"/>
              <a:t>A </a:t>
            </a:r>
            <a:r>
              <a:rPr sz="3200"/>
              <a:t>Residential Plotting Scheme that </a:t>
            </a:r>
            <a:r>
              <a:rPr sz="3200" smtClean="0"/>
              <a:t>Bundles </a:t>
            </a:r>
            <a:r>
              <a:rPr sz="3200"/>
              <a:t>the </a:t>
            </a:r>
            <a:r>
              <a:rPr sz="3200" smtClean="0"/>
              <a:t>Joy </a:t>
            </a:r>
            <a:r>
              <a:rPr sz="3200"/>
              <a:t>of </a:t>
            </a:r>
            <a:r>
              <a:rPr sz="3200" smtClean="0"/>
              <a:t>Life </a:t>
            </a:r>
            <a:r>
              <a:rPr sz="3200"/>
              <a:t>and </a:t>
            </a:r>
            <a:r>
              <a:rPr sz="3200" smtClean="0"/>
              <a:t>Opportunity </a:t>
            </a:r>
            <a:r>
              <a:rPr sz="3200"/>
              <a:t>to </a:t>
            </a:r>
            <a:r>
              <a:rPr sz="3200" smtClean="0"/>
              <a:t>Create Wealth</a:t>
            </a:r>
            <a:r>
              <a:rPr sz="3200"/>
              <a:t>. </a:t>
            </a:r>
            <a:br>
              <a:rPr sz="3200"/>
            </a:br>
            <a:r>
              <a:rPr sz="3200"/>
              <a:t>An Address for Week End Home. </a:t>
            </a:r>
            <a:br>
              <a:rPr sz="3200"/>
            </a:br>
            <a:r>
              <a:rPr sz="3200"/>
              <a:t>A Definition of Quality Family Time. </a:t>
            </a:r>
            <a:br>
              <a:rPr sz="3200"/>
            </a:br>
            <a:r>
              <a:rPr sz="3200"/>
              <a:t>A Location that has lot of </a:t>
            </a:r>
            <a:r>
              <a:rPr sz="3200" smtClean="0"/>
              <a:t>Potential </a:t>
            </a:r>
            <a:r>
              <a:rPr sz="3200"/>
              <a:t>to D</a:t>
            </a:r>
            <a:r>
              <a:rPr sz="3200" smtClean="0"/>
              <a:t>evelop </a:t>
            </a:r>
            <a:r>
              <a:rPr sz="3200"/>
              <a:t>and </a:t>
            </a:r>
            <a:r>
              <a:rPr sz="3200" smtClean="0"/>
              <a:t>Appreciate</a:t>
            </a:r>
            <a:r>
              <a:rPr sz="3200"/>
              <a:t>.</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
            </a:r>
            <a:br>
              <a:rPr sz="3200" smtClean="0"/>
            </a:br>
            <a:r>
              <a:rPr sz="3200" smtClean="0"/>
              <a:t>To </a:t>
            </a:r>
            <a:r>
              <a:rPr sz="3200"/>
              <a:t>ensure that even </a:t>
            </a:r>
            <a:r>
              <a:rPr sz="3200" smtClean="0"/>
              <a:t>Middle Class </a:t>
            </a:r>
            <a:r>
              <a:rPr sz="3200"/>
              <a:t>is able to </a:t>
            </a:r>
            <a:r>
              <a:rPr sz="3200" smtClean="0"/>
              <a:t>Fulfil </a:t>
            </a:r>
            <a:r>
              <a:rPr sz="3200"/>
              <a:t>its </a:t>
            </a:r>
            <a:r>
              <a:rPr sz="3200" smtClean="0"/>
              <a:t>Dream,we </a:t>
            </a:r>
            <a:r>
              <a:rPr sz="3200"/>
              <a:t>kept the </a:t>
            </a:r>
            <a:r>
              <a:rPr sz="3200" smtClean="0"/>
              <a:t>Project Affordable</a:t>
            </a:r>
            <a:r>
              <a:rPr sz="3200"/>
              <a:t>. </a:t>
            </a:r>
            <a:r>
              <a:rPr sz="3200" smtClean="0"/>
              <a:t/>
            </a:r>
            <a:br>
              <a:rPr sz="3200" smtClean="0"/>
            </a:br>
            <a:r>
              <a:rPr sz="3200" smtClean="0"/>
              <a:t>And </a:t>
            </a:r>
            <a:r>
              <a:rPr sz="3200"/>
              <a:t>it’s the </a:t>
            </a:r>
            <a:r>
              <a:rPr sz="3200" smtClean="0"/>
              <a:t>Best Way </a:t>
            </a:r>
            <a:r>
              <a:rPr sz="3200"/>
              <a:t>to </a:t>
            </a:r>
            <a:r>
              <a:rPr sz="3200" smtClean="0"/>
              <a:t>Beat Recession</a:t>
            </a:r>
            <a:r>
              <a:rPr sz="3200"/>
              <a:t>, ensure </a:t>
            </a:r>
            <a:r>
              <a:rPr sz="3200" smtClean="0"/>
              <a:t>Liquidity </a:t>
            </a:r>
            <a:r>
              <a:rPr sz="3200"/>
              <a:t>of </a:t>
            </a:r>
            <a:r>
              <a:rPr sz="3200" smtClean="0"/>
              <a:t>Asset</a:t>
            </a:r>
            <a:r>
              <a:rPr sz="3200"/>
              <a:t>, </a:t>
            </a:r>
            <a:r>
              <a:rPr sz="3200" smtClean="0"/>
              <a:t>Appreciation </a:t>
            </a:r>
            <a:r>
              <a:rPr sz="3200"/>
              <a:t>and </a:t>
            </a:r>
            <a:r>
              <a:rPr sz="3200" smtClean="0"/>
              <a:t>Return </a:t>
            </a:r>
            <a:r>
              <a:rPr sz="3200"/>
              <a:t>on </a:t>
            </a:r>
            <a:r>
              <a:rPr sz="3200" smtClean="0"/>
              <a:t>Investment</a:t>
            </a:r>
            <a:r>
              <a:rPr sz="3200"/>
              <a:t>.</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1357298"/>
            <a:ext cx="8429684" cy="4071965"/>
          </a:xfrm>
        </p:spPr>
        <p:txBody>
          <a:bodyPr/>
          <a:lstStyle/>
          <a:p>
            <a:pPr lvl="0"/>
            <a:r>
              <a:rPr sz="3200" smtClean="0"/>
              <a:t/>
            </a:r>
            <a:br>
              <a:rPr sz="3200" smtClean="0"/>
            </a:br>
            <a:r>
              <a:rPr sz="3200" smtClean="0"/>
              <a:t>We </a:t>
            </a:r>
            <a:r>
              <a:rPr sz="3200"/>
              <a:t>also realised that it may happen that few </a:t>
            </a:r>
            <a:r>
              <a:rPr sz="3200" smtClean="0"/>
              <a:t>Customers/Investors </a:t>
            </a:r>
            <a:r>
              <a:rPr sz="3200"/>
              <a:t>may </a:t>
            </a:r>
            <a:r>
              <a:rPr sz="3200" smtClean="0"/>
              <a:t>Not Built </a:t>
            </a:r>
            <a:r>
              <a:rPr sz="3200"/>
              <a:t>their </a:t>
            </a:r>
            <a:r>
              <a:rPr sz="3200" smtClean="0"/>
              <a:t>Homes </a:t>
            </a:r>
            <a:r>
              <a:rPr sz="3200"/>
              <a:t>on the </a:t>
            </a:r>
            <a:r>
              <a:rPr sz="3200" smtClean="0"/>
              <a:t>Plot Immediately</a:t>
            </a:r>
            <a:r>
              <a:rPr sz="3200"/>
              <a:t>. To ensure that still all Plot Owners get Homely stay, we decided to make Club House with Comfortable Rooms. </a:t>
            </a:r>
            <a:r>
              <a:rPr sz="3200" smtClean="0"/>
              <a:t/>
            </a:r>
            <a:br>
              <a:rPr sz="3200" smtClean="0"/>
            </a:br>
            <a:r>
              <a:rPr sz="3200" smtClean="0"/>
              <a:t>Rooms </a:t>
            </a:r>
            <a:r>
              <a:rPr sz="3200"/>
              <a:t>that has Air Conditioners, TV, Fridge, Home Theatre, Music Player and </a:t>
            </a:r>
            <a:r>
              <a:rPr sz="3200" smtClean="0"/>
              <a:t>Completely Furnished</a:t>
            </a:r>
            <a:r>
              <a:rPr sz="3200"/>
              <a:t>.</a:t>
            </a:r>
            <a:br>
              <a:rPr sz="3200"/>
            </a:br>
            <a:endParaRPr lang="en-IN"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lvl="0"/>
            <a:r>
              <a:rPr sz="3200" smtClean="0"/>
              <a:t/>
            </a:r>
            <a:br>
              <a:rPr sz="3200" smtClean="0"/>
            </a:br>
            <a:r>
              <a:rPr sz="3200" smtClean="0"/>
              <a:t>We </a:t>
            </a:r>
            <a:r>
              <a:rPr sz="3200"/>
              <a:t>also decided to go for a very </a:t>
            </a:r>
            <a:r>
              <a:rPr sz="3200" smtClean="0"/>
              <a:t>Novel Idea </a:t>
            </a:r>
            <a:r>
              <a:rPr sz="3200"/>
              <a:t>of having </a:t>
            </a:r>
            <a:r>
              <a:rPr sz="3200" smtClean="0"/>
              <a:t>Multiple Kitchens </a:t>
            </a:r>
            <a:r>
              <a:rPr sz="3200"/>
              <a:t>and </a:t>
            </a:r>
            <a:r>
              <a:rPr sz="3200" smtClean="0"/>
              <a:t>Allowing Members </a:t>
            </a:r>
            <a:r>
              <a:rPr sz="3200"/>
              <a:t>to </a:t>
            </a:r>
            <a:r>
              <a:rPr sz="3200" smtClean="0"/>
              <a:t>Cook </a:t>
            </a:r>
            <a:r>
              <a:rPr sz="3200"/>
              <a:t>their O</a:t>
            </a:r>
            <a:r>
              <a:rPr sz="3200" smtClean="0"/>
              <a:t>wn Food </a:t>
            </a:r>
            <a:r>
              <a:rPr sz="3200"/>
              <a:t>24x7. </a:t>
            </a:r>
            <a:r>
              <a:rPr sz="3200" smtClean="0"/>
              <a:t/>
            </a:r>
            <a:br>
              <a:rPr sz="3200" smtClean="0"/>
            </a:br>
            <a:r>
              <a:rPr sz="3200"/>
              <a:t/>
            </a:r>
            <a:br>
              <a:rPr sz="3200"/>
            </a:br>
            <a:r>
              <a:rPr sz="3200" smtClean="0"/>
              <a:t>Resulting </a:t>
            </a:r>
            <a:r>
              <a:rPr sz="3200"/>
              <a:t>in thus a </a:t>
            </a:r>
            <a:r>
              <a:rPr sz="3200" smtClean="0"/>
              <a:t>True Week-end Home </a:t>
            </a:r>
            <a:r>
              <a:rPr sz="3200"/>
              <a:t>or F</a:t>
            </a:r>
            <a:r>
              <a:rPr sz="3200" smtClean="0"/>
              <a:t>arm House</a:t>
            </a:r>
            <a:r>
              <a:rPr sz="3200"/>
              <a:t>.</a:t>
            </a:r>
            <a:br>
              <a:rPr sz="3200"/>
            </a:br>
            <a:endParaRPr lang="en-IN" sz="3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188</Words>
  <Application>Microsoft Office PowerPoint</Application>
  <PresentationFormat>On-screen Show (4:3)</PresentationFormat>
  <Paragraphs>36</Paragraphs>
  <Slides>32</Slides>
  <Notes>3</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Slide 1</vt:lpstr>
      <vt:lpstr>   Ahmedabad Does Not have Natural Outings Location Close by, where a Family can Spend a Day Picnic or Week-end. The Weather, almost 9 months out of 12, is Warm and it’s Difficult to Stay Outdoors Entire Day. Hence to Enjoy Natural Atmosphere, the concept of Farm house and Week End Home is in Vogue.  </vt:lpstr>
      <vt:lpstr>Slide 3</vt:lpstr>
      <vt:lpstr>Slide 4</vt:lpstr>
      <vt:lpstr>With above facts and culture in mind, we designed the concept that we named as   BHANU UDAY</vt:lpstr>
      <vt:lpstr> A Residential Plotting Scheme that Bundles the Joy of Life and Opportunity to Create Wealth.  An Address for Week End Home.  A Definition of Quality Family Time.  A Location that has lot of Potential to Develop and Appreciate. </vt:lpstr>
      <vt:lpstr> To ensure that even Middle Class is able to Fulfil its Dream,we kept the Project Affordable.  And it’s the Best Way to Beat Recession, ensure Liquidity of Asset, Appreciation and Return on Investment. </vt:lpstr>
      <vt:lpstr> We also realised that it may happen that few Customers/Investors may Not Built their Homes on the Plot Immediately. To ensure that still all Plot Owners get Homely stay, we decided to make Club House with Comfortable Rooms.  Rooms that has Air Conditioners, TV, Fridge, Home Theatre, Music Player and Completely Furnished. </vt:lpstr>
      <vt:lpstr> We also decided to go for a very Novel Idea of having Multiple Kitchens and Allowing Members to Cook their Own Food 24x7.   Resulting in thus a True Week-end Home or Farm House. </vt:lpstr>
      <vt:lpstr> We also thought of all Amenities required to ensure that a Family has Every Comfort that is needed.   Also Games and Activities to ensure Quality Spending of Time. </vt:lpstr>
      <vt:lpstr> To satisfy Different Taste, We Planned Indoor Games like Carrom, Pool, Chess, Video games and Outdoor Games like Badminton, Volleyball.  </vt:lpstr>
      <vt:lpstr>For the Quiet Mind we included Library and for those who love to Pump up Weights,  A Fitness Centre. </vt:lpstr>
      <vt:lpstr> To ensure Quiet Walks and Interactions we designed Walk Ways and Gazebos.  For the Adventurous, we included All Terrain Biking.  For Children, we have an entire Outdoor Gaming Zone too. </vt:lpstr>
      <vt:lpstr> Overall the Concept is to Empower Member to Fulfil the Dream of Spending Quality Time with Family, Amidst Nature, with lots of Activities, Games and with Luxury and Comfort.  At the same time, ensuring Right Investment, Appreciation and Wealth Creation Scope. </vt:lpstr>
      <vt:lpstr>     Investing at   Bhanu Uday   truly means   Dreams Delivered.   </vt:lpstr>
      <vt:lpstr>Slide 16</vt:lpstr>
      <vt:lpstr>The Project is at Gundanapara, besides Bagodara, Bavla Taluka, Ahmedabad District.   It’s right on the Bhavnagar State Highway.  </vt:lpstr>
      <vt:lpstr>Slide 18</vt:lpstr>
      <vt:lpstr>Slide 19</vt:lpstr>
      <vt:lpstr>  Bagodara is Strategically Located at a Junction that connects roads leading to Baroda, Bombay, Rajkot, Bhavnagar, Viramgam and Ahmedabad. It’s connected with 6 track road and is a very Active National Highway No.8 that sees Traffic Round the Clock. Schools, Medical, Transportation, Hotels, Restaurants – every Support Infrastructure is Available.   </vt:lpstr>
      <vt:lpstr>Slide 21</vt:lpstr>
      <vt:lpstr>Abad to Bagodara 6 Track National Highway has the best of the Industries.   To name a few </vt:lpstr>
      <vt:lpstr>Slide 23</vt:lpstr>
      <vt:lpstr>Slide 24</vt:lpstr>
      <vt:lpstr>Slide 25</vt:lpstr>
      <vt:lpstr>Ahmedabad to Bagodara belt has Two Upcoming SEZs.   Gallops and Dishman Pharma. </vt:lpstr>
      <vt:lpstr>The Project Falls On Proposed  Metro Route </vt:lpstr>
      <vt:lpstr>The Project Falls on the  Delhi – Mumbai Industrial Corridor  DMIC   </vt:lpstr>
      <vt:lpstr>The Project is On Route of  Proposed International Airport </vt:lpstr>
      <vt:lpstr>The Project is On Route of   Proposed Special Investment Region Dholera SIR.</vt:lpstr>
      <vt:lpstr> The Region is Developing with over 25 Real Estate Projects.   We Claim Ours as Best in Terms of Location, Amenities, Planning &amp; Price.   Investing at Bhanu Uday will be a RIGHT CHOICE. </vt:lpstr>
      <vt:lpstr>Come, Be a Part Of Bhanu Family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Windows User</cp:lastModifiedBy>
  <cp:revision>24</cp:revision>
  <dcterms:created xsi:type="dcterms:W3CDTF">2013-12-14T08:05:17Z</dcterms:created>
  <dcterms:modified xsi:type="dcterms:W3CDTF">2013-12-14T13:53:29Z</dcterms:modified>
</cp:coreProperties>
</file>